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6" r:id="rId3"/>
    <p:sldId id="257" r:id="rId4"/>
    <p:sldId id="258" r:id="rId5"/>
    <p:sldId id="259" r:id="rId6"/>
    <p:sldId id="267" r:id="rId7"/>
    <p:sldId id="260" r:id="rId8"/>
    <p:sldId id="268" r:id="rId9"/>
    <p:sldId id="261" r:id="rId10"/>
    <p:sldId id="269" r:id="rId11"/>
    <p:sldId id="262" r:id="rId12"/>
    <p:sldId id="270" r:id="rId13"/>
    <p:sldId id="264" r:id="rId14"/>
    <p:sldId id="265" r:id="rId15"/>
    <p:sldId id="263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98C9D-EFA8-4063-A920-7AB7B8F6213C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0D3C4-F019-481B-AEEC-4813B1D827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3082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652964"/>
            <a:ext cx="12192000" cy="2205037"/>
          </a:xfrm>
          <a:prstGeom prst="rect">
            <a:avLst/>
          </a:prstGeom>
          <a:solidFill>
            <a:srgbClr val="94B0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"/>
            <a:ext cx="12192000" cy="76517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pic>
        <p:nvPicPr>
          <p:cNvPr id="6" name="Picture 9" descr="ANU_LOGO_WH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7" y="115888"/>
            <a:ext cx="201506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4652963"/>
            <a:ext cx="11040533" cy="51911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19288"/>
            <a:ext cx="10943167" cy="64135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40D67811-0783-4607-BEAC-B80EEAE045D9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7834" y="6245225"/>
            <a:ext cx="6625167" cy="476250"/>
          </a:xfrm>
        </p:spPr>
        <p:txBody>
          <a:bodyPr/>
          <a:lstStyle>
            <a:lvl1pPr algn="ctr">
              <a:defRPr b="0" dirty="0" smtClean="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520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457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106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1900" y="765175"/>
            <a:ext cx="2745317" cy="5360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765175"/>
            <a:ext cx="8039100" cy="5360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73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92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712" y="0"/>
            <a:ext cx="10972800" cy="764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916113"/>
            <a:ext cx="109728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035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45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16113"/>
            <a:ext cx="53848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16113"/>
            <a:ext cx="53848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14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743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365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354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364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24626"/>
            <a:ext cx="12192000" cy="333375"/>
          </a:xfrm>
          <a:prstGeom prst="rect">
            <a:avLst/>
          </a:prstGeom>
          <a:solidFill>
            <a:srgbClr val="94B0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76517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16113"/>
            <a:ext cx="109728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051" y="6524625"/>
            <a:ext cx="6720416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01352" y="6524625"/>
            <a:ext cx="781049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6AD47047-4844-4DA6-B04F-661BD766FBF2}" type="slidenum">
              <a:rPr lang="en-AU" smtClean="0"/>
              <a:t>‹#›</a:t>
            </a:fld>
            <a:endParaRPr lang="en-A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"/>
            <a:ext cx="12192000" cy="76517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pic>
        <p:nvPicPr>
          <p:cNvPr id="2" name="Picture 9" descr="ANU_LOGO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417" y="115888"/>
            <a:ext cx="201506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727951" y="6524626"/>
            <a:ext cx="278553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 dirty="0">
                <a:latin typeface="+mn-lt"/>
                <a:cs typeface="+mn-cs"/>
              </a:rPr>
              <a:t>publicpolicy.anu.edu.au</a:t>
            </a:r>
            <a:endParaRPr lang="en-US" sz="1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65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5E889D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418" y="4652963"/>
            <a:ext cx="11040533" cy="1926681"/>
          </a:xfrm>
        </p:spPr>
        <p:txBody>
          <a:bodyPr/>
          <a:lstStyle/>
          <a:p>
            <a:pPr algn="r"/>
            <a:r>
              <a:rPr lang="en-AU" dirty="0" smtClean="0"/>
              <a:t>Andrew Podger</a:t>
            </a:r>
          </a:p>
          <a:p>
            <a:pPr algn="r"/>
            <a:r>
              <a:rPr lang="en-AU" dirty="0" smtClean="0"/>
              <a:t>David Knox</a:t>
            </a:r>
          </a:p>
          <a:p>
            <a:pPr algn="r"/>
            <a:r>
              <a:rPr lang="en-AU" sz="2000" dirty="0" smtClean="0"/>
              <a:t>(With assistance from David Stanton)</a:t>
            </a:r>
            <a:endParaRPr lang="en-AU" dirty="0"/>
          </a:p>
          <a:p>
            <a:pPr algn="r"/>
            <a:r>
              <a:rPr lang="en-AU" dirty="0" smtClean="0"/>
              <a:t>CEPAR Conference December 2019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Exploring merged means test options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4227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(home-owning couple)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6" y="765175"/>
            <a:ext cx="11262783" cy="1143000"/>
          </a:xfrm>
        </p:spPr>
        <p:txBody>
          <a:bodyPr/>
          <a:lstStyle/>
          <a:p>
            <a:r>
              <a:rPr lang="en-AU" dirty="0"/>
              <a:t>Impact of modified version, assets thresholds $100,000 (home-owner), $350,000 (non-home-owner)</a:t>
            </a:r>
          </a:p>
        </p:txBody>
      </p:sp>
    </p:spTree>
    <p:extLst>
      <p:ext uri="{BB962C8B-B14F-4D97-AF65-F5344CB8AC3E}">
        <p14:creationId xmlns:p14="http://schemas.microsoft.com/office/powerpoint/2010/main" val="147459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228" y="1822274"/>
            <a:ext cx="7828099" cy="469686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1122934" cy="1143000"/>
          </a:xfrm>
        </p:spPr>
        <p:txBody>
          <a:bodyPr/>
          <a:lstStyle/>
          <a:p>
            <a:r>
              <a:rPr lang="en-AU" dirty="0" smtClean="0"/>
              <a:t>Impact of modified version, </a:t>
            </a:r>
            <a:r>
              <a:rPr lang="en-AU" dirty="0"/>
              <a:t>a</a:t>
            </a:r>
            <a:r>
              <a:rPr lang="en-AU" dirty="0" smtClean="0"/>
              <a:t>ssets thresholds $100,000 (home-owner), $350,000 (non-home-owner)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185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(Renting couple and renting single graphs to come)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1165964" cy="1143000"/>
          </a:xfrm>
        </p:spPr>
        <p:txBody>
          <a:bodyPr/>
          <a:lstStyle/>
          <a:p>
            <a:r>
              <a:rPr lang="en-AU" dirty="0"/>
              <a:t>Impact of modified version, assets thresholds $100,000 (home-owner), $350,000 (non-home-owner)</a:t>
            </a:r>
          </a:p>
        </p:txBody>
      </p:sp>
    </p:spTree>
    <p:extLst>
      <p:ext uri="{BB962C8B-B14F-4D97-AF65-F5344CB8AC3E}">
        <p14:creationId xmlns:p14="http://schemas.microsoft.com/office/powerpoint/2010/main" val="2992743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417" y="1355464"/>
            <a:ext cx="10972800" cy="4210050"/>
          </a:xfrm>
        </p:spPr>
        <p:txBody>
          <a:bodyPr/>
          <a:lstStyle/>
          <a:p>
            <a:r>
              <a:rPr lang="en-AU" sz="2800" dirty="0" smtClean="0"/>
              <a:t>Actuaries Institute Green Paper presents several other options</a:t>
            </a:r>
          </a:p>
          <a:p>
            <a:r>
              <a:rPr lang="en-AU" sz="2800" dirty="0" smtClean="0"/>
              <a:t>Option 1 is to ‘simplify the age pension’</a:t>
            </a:r>
          </a:p>
          <a:p>
            <a:pPr lvl="1"/>
            <a:r>
              <a:rPr lang="en-AU" sz="2400" dirty="0" smtClean="0"/>
              <a:t>At best these measures might promote everyone receiving at least the maximum rate of pension as an income stream</a:t>
            </a:r>
          </a:p>
          <a:p>
            <a:pPr lvl="1"/>
            <a:r>
              <a:rPr lang="en-AU" sz="2400" dirty="0" smtClean="0"/>
              <a:t>But they do not address the wider problems of retirement incomes and super-age pension relations</a:t>
            </a:r>
          </a:p>
          <a:p>
            <a:r>
              <a:rPr lang="en-AU" sz="2800" dirty="0" smtClean="0"/>
              <a:t>Option 2 focuses mainly on having a merged means test</a:t>
            </a:r>
          </a:p>
          <a:p>
            <a:pPr lvl="1"/>
            <a:r>
              <a:rPr lang="en-AU" sz="2400" dirty="0" smtClean="0"/>
              <a:t>With no details, but a useful suggestion to explore the link between the age pension means test and the means test for aged care</a:t>
            </a:r>
          </a:p>
          <a:p>
            <a:pPr lvl="1"/>
            <a:r>
              <a:rPr lang="en-AU" sz="2400" dirty="0" smtClean="0"/>
              <a:t>This relates in large part to the appropriate treatment of the home, perhaps justifying generous treatment for pension purposes and firmer treatment for residential aged care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590289"/>
          </a:xfrm>
        </p:spPr>
        <p:txBody>
          <a:bodyPr/>
          <a:lstStyle/>
          <a:p>
            <a:r>
              <a:rPr lang="en-AU" dirty="0" smtClean="0"/>
              <a:t>Other means test options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504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5054" y="765175"/>
            <a:ext cx="10972800" cy="4759942"/>
          </a:xfrm>
        </p:spPr>
        <p:txBody>
          <a:bodyPr/>
          <a:lstStyle/>
          <a:p>
            <a:r>
              <a:rPr lang="en-AU" sz="2800" dirty="0" smtClean="0"/>
              <a:t>Option 3 is ‘A universal minimum Age Pension’</a:t>
            </a:r>
          </a:p>
          <a:p>
            <a:pPr lvl="1"/>
            <a:r>
              <a:rPr lang="en-AU" sz="2400" dirty="0" smtClean="0"/>
              <a:t>Equal to 10% of the average wage, supplemented by a more strictly means-tested supplement to achieve a safety net equal to the current maximum rate</a:t>
            </a:r>
          </a:p>
          <a:p>
            <a:pPr lvl="1"/>
            <a:r>
              <a:rPr lang="en-AU" sz="2400" dirty="0" smtClean="0"/>
              <a:t>While ensuring far fewer people are subject to the high </a:t>
            </a:r>
            <a:r>
              <a:rPr lang="en-AU" sz="2400" dirty="0" err="1" smtClean="0"/>
              <a:t>emtrs</a:t>
            </a:r>
            <a:r>
              <a:rPr lang="en-AU" sz="2400" dirty="0" smtClean="0"/>
              <a:t> of the means test (though the </a:t>
            </a:r>
            <a:r>
              <a:rPr lang="en-AU" sz="2400" dirty="0" err="1" smtClean="0"/>
              <a:t>emtrs</a:t>
            </a:r>
            <a:r>
              <a:rPr lang="en-AU" sz="2400" dirty="0" smtClean="0"/>
              <a:t> would be higher than now), the measure would be expensive</a:t>
            </a:r>
          </a:p>
          <a:p>
            <a:pPr lvl="2"/>
            <a:r>
              <a:rPr lang="en-AU" sz="2000" dirty="0" smtClean="0"/>
              <a:t>The 30% now expected in future to be on maximum rates would be unaffected</a:t>
            </a:r>
          </a:p>
          <a:p>
            <a:pPr lvl="2"/>
            <a:r>
              <a:rPr lang="en-AU" sz="2000" dirty="0" smtClean="0"/>
              <a:t>The 30% now expected to be on part rates would mostly see these reduce somewhat (</a:t>
            </a:r>
            <a:r>
              <a:rPr lang="en-AU" sz="2000" dirty="0" err="1" smtClean="0"/>
              <a:t>ie</a:t>
            </a:r>
            <a:r>
              <a:rPr lang="en-AU" sz="2000" dirty="0" smtClean="0"/>
              <a:t> the main losers would be similar to those who would lose under the merged means test options)</a:t>
            </a:r>
          </a:p>
          <a:p>
            <a:pPr lvl="2"/>
            <a:r>
              <a:rPr lang="en-AU" sz="2000" dirty="0" smtClean="0"/>
              <a:t>But the 40% now expected to have no pension would gain the new universal payment (</a:t>
            </a:r>
            <a:r>
              <a:rPr lang="en-AU" sz="2000" dirty="0" err="1" smtClean="0"/>
              <a:t>ie</a:t>
            </a:r>
            <a:r>
              <a:rPr lang="en-AU" sz="2000" dirty="0" smtClean="0"/>
              <a:t> there would be many more winners amongst high asset owners than under the merged means test options).</a:t>
            </a:r>
            <a:endParaRPr lang="en-AU" sz="2800" dirty="0"/>
          </a:p>
          <a:p>
            <a:pPr lvl="1"/>
            <a:r>
              <a:rPr lang="en-AU" sz="2400" dirty="0" smtClean="0"/>
              <a:t>Would such an option be sustained, or be subject to continuing tinkering?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181498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8745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90918"/>
            <a:ext cx="11159266" cy="4835245"/>
          </a:xfrm>
        </p:spPr>
        <p:txBody>
          <a:bodyPr/>
          <a:lstStyle/>
          <a:p>
            <a:r>
              <a:rPr lang="en-AU" sz="2800" dirty="0" smtClean="0"/>
              <a:t>CIPRS</a:t>
            </a:r>
            <a:r>
              <a:rPr lang="en-AU" dirty="0" smtClean="0"/>
              <a:t> agenda important but insufficient</a:t>
            </a:r>
          </a:p>
          <a:p>
            <a:r>
              <a:rPr lang="en-AU" sz="2800" dirty="0" smtClean="0"/>
              <a:t>Need for regular reporting, at least from age 50, of likely income streams from current saving to preservation or age pension age</a:t>
            </a:r>
          </a:p>
          <a:p>
            <a:pPr lvl="1"/>
            <a:r>
              <a:rPr lang="en-AU" sz="2400" dirty="0" smtClean="0"/>
              <a:t>Related to current real earnings, based on some standard ‘price’ of indexed annuity</a:t>
            </a:r>
          </a:p>
          <a:p>
            <a:pPr lvl="1"/>
            <a:r>
              <a:rPr lang="en-AU" sz="2400" dirty="0" smtClean="0"/>
              <a:t>Also, capacity to explore likely pension eligibility</a:t>
            </a:r>
          </a:p>
          <a:p>
            <a:r>
              <a:rPr lang="en-AU" sz="2800" dirty="0" smtClean="0"/>
              <a:t>Perhaps expert views of role of annuities still shifting</a:t>
            </a:r>
          </a:p>
          <a:p>
            <a:pPr lvl="1"/>
            <a:r>
              <a:rPr lang="en-AU" sz="2400" dirty="0" smtClean="0"/>
              <a:t>From widespread support, at least in theory, and attractions of BP schemes</a:t>
            </a:r>
          </a:p>
          <a:p>
            <a:pPr lvl="1"/>
            <a:r>
              <a:rPr lang="en-AU" sz="2400" dirty="0" smtClean="0"/>
              <a:t>To suggestions of superiority of allocated pensions plus deferred annuities</a:t>
            </a:r>
          </a:p>
          <a:p>
            <a:pPr lvl="1"/>
            <a:r>
              <a:rPr lang="en-AU" sz="2400" dirty="0" smtClean="0"/>
              <a:t>Now to uncertainty about the practicality of deferred annuities and unease about the risks of excessive reliance on allocated pensions</a:t>
            </a:r>
          </a:p>
          <a:p>
            <a:r>
              <a:rPr lang="en-AU" sz="2800" dirty="0" smtClean="0"/>
              <a:t>Merged means test could be important part of this wider agenda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654834"/>
          </a:xfrm>
        </p:spPr>
        <p:txBody>
          <a:bodyPr/>
          <a:lstStyle/>
          <a:p>
            <a:r>
              <a:rPr lang="en-AU" dirty="0" smtClean="0"/>
              <a:t>Re-establishing focus on retirement income streams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991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8184" y="1441526"/>
            <a:ext cx="11618258" cy="4948516"/>
          </a:xfrm>
        </p:spPr>
        <p:txBody>
          <a:bodyPr/>
          <a:lstStyle/>
          <a:p>
            <a:r>
              <a:rPr lang="en-AU" sz="2800" dirty="0" smtClean="0"/>
              <a:t>Australia will not ever agree to and sustain a </a:t>
            </a:r>
            <a:r>
              <a:rPr lang="en-AU" sz="2800" dirty="0" smtClean="0"/>
              <a:t>means-test-free </a:t>
            </a:r>
            <a:r>
              <a:rPr lang="en-AU" sz="2800" dirty="0" smtClean="0"/>
              <a:t>age pension</a:t>
            </a:r>
          </a:p>
          <a:p>
            <a:pPr lvl="1"/>
            <a:r>
              <a:rPr lang="en-AU" sz="2400" dirty="0" smtClean="0"/>
              <a:t>Notwithstanding the advantages of simplicity and coordination with </a:t>
            </a:r>
            <a:r>
              <a:rPr lang="en-AU" sz="2400" dirty="0" smtClean="0"/>
              <a:t>superannuation and the tax system</a:t>
            </a:r>
          </a:p>
          <a:p>
            <a:pPr lvl="2"/>
            <a:r>
              <a:rPr lang="en-AU" sz="2000" dirty="0" smtClean="0"/>
              <a:t>Even the 1984 </a:t>
            </a:r>
            <a:r>
              <a:rPr lang="en-AU" sz="2000" dirty="0" err="1" smtClean="0"/>
              <a:t>Gruen</a:t>
            </a:r>
            <a:r>
              <a:rPr lang="en-AU" sz="2000" dirty="0" smtClean="0"/>
              <a:t> Report that led to reintroduction of an assets test argued for the </a:t>
            </a:r>
            <a:r>
              <a:rPr lang="en-AU" sz="2000" i="1" dirty="0" smtClean="0"/>
              <a:t>eventual </a:t>
            </a:r>
            <a:r>
              <a:rPr lang="en-AU" sz="2000" dirty="0" smtClean="0"/>
              <a:t>move to a universal pension</a:t>
            </a:r>
            <a:endParaRPr lang="en-AU" sz="2000" i="1" dirty="0" smtClean="0"/>
          </a:p>
          <a:p>
            <a:pPr lvl="1"/>
            <a:r>
              <a:rPr lang="en-AU" sz="2400" dirty="0" smtClean="0"/>
              <a:t>Partly because of the cost, but also because of over a century of history and the path dependency this has clearly </a:t>
            </a:r>
            <a:r>
              <a:rPr lang="en-AU" sz="2400" dirty="0" smtClean="0"/>
              <a:t>imposed</a:t>
            </a:r>
          </a:p>
          <a:p>
            <a:r>
              <a:rPr lang="en-AU" sz="2800" dirty="0" smtClean="0"/>
              <a:t>But successive inquiries have advocated a move to a simpler, income-based test with tapers that allow rewards for work and saving</a:t>
            </a:r>
          </a:p>
          <a:p>
            <a:pPr lvl="1"/>
            <a:r>
              <a:rPr lang="en-AU" sz="2400" dirty="0" smtClean="0"/>
              <a:t>Henderson 1976, Income Security Review 1977, Henry 2010</a:t>
            </a:r>
          </a:p>
          <a:p>
            <a:pPr lvl="1"/>
            <a:r>
              <a:rPr lang="en-AU" sz="2400" dirty="0" smtClean="0"/>
              <a:t>The means test was progressively liberalised between 1908 and 1983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676350"/>
          </a:xfrm>
        </p:spPr>
        <p:txBody>
          <a:bodyPr/>
          <a:lstStyle/>
          <a:p>
            <a:r>
              <a:rPr lang="en-AU" dirty="0" smtClean="0"/>
              <a:t>Key assumption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984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417" y="1344706"/>
            <a:ext cx="10972800" cy="4437212"/>
          </a:xfrm>
        </p:spPr>
        <p:txBody>
          <a:bodyPr/>
          <a:lstStyle/>
          <a:p>
            <a:r>
              <a:rPr lang="en-AU" sz="2800" dirty="0" smtClean="0"/>
              <a:t>Inconsistencies between the tests</a:t>
            </a:r>
          </a:p>
          <a:p>
            <a:pPr lvl="1"/>
            <a:r>
              <a:rPr lang="en-AU" sz="2400" dirty="0" smtClean="0"/>
              <a:t>Illustrated by differences in equivalent cut-out points (for a couple, $81,172 under income test, around $50,000 actuarial value (depending on price assumption) of assets test cut-out)</a:t>
            </a:r>
          </a:p>
          <a:p>
            <a:r>
              <a:rPr lang="en-AU" sz="2800" dirty="0" smtClean="0"/>
              <a:t>Distortions of assets test taper</a:t>
            </a:r>
          </a:p>
          <a:p>
            <a:pPr lvl="1"/>
            <a:r>
              <a:rPr lang="en-AU" sz="2400" dirty="0" smtClean="0"/>
              <a:t>Incentives for those within taper range to shift assets away from superannuation-funded income streams, limit additional super savings</a:t>
            </a:r>
          </a:p>
          <a:p>
            <a:pPr lvl="1"/>
            <a:r>
              <a:rPr lang="en-AU" sz="2400" dirty="0" smtClean="0"/>
              <a:t>Moral issue where people compelled to contribute when not in their financial interests</a:t>
            </a:r>
          </a:p>
          <a:p>
            <a:r>
              <a:rPr lang="en-AU" sz="2800" dirty="0" smtClean="0"/>
              <a:t>Complexity</a:t>
            </a:r>
          </a:p>
          <a:p>
            <a:pPr lvl="1"/>
            <a:r>
              <a:rPr lang="en-AU" sz="2400" dirty="0" smtClean="0"/>
              <a:t>‘Deeming’ arrangements, special arrangements for annuities </a:t>
            </a:r>
            <a:r>
              <a:rPr lang="en-AU" sz="2400" dirty="0" err="1" smtClean="0"/>
              <a:t>etc</a:t>
            </a:r>
            <a:endParaRPr lang="en-AU" sz="2400" dirty="0" smtClean="0"/>
          </a:p>
          <a:p>
            <a:r>
              <a:rPr lang="en-AU" sz="2800" dirty="0" smtClean="0"/>
              <a:t>More broadly, detracts from focus on retirement income streams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2579" y="765175"/>
            <a:ext cx="11134638" cy="687107"/>
          </a:xfrm>
        </p:spPr>
        <p:txBody>
          <a:bodyPr/>
          <a:lstStyle/>
          <a:p>
            <a:r>
              <a:rPr lang="en-AU" dirty="0" smtClean="0"/>
              <a:t>Problems of current separate income and assets tests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70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Assessable assets converted into equivalent (potential) income stream over retirement years</a:t>
            </a:r>
          </a:p>
          <a:p>
            <a:pPr lvl="1"/>
            <a:r>
              <a:rPr lang="en-AU" sz="2400" dirty="0" smtClean="0"/>
              <a:t>Based on CPI-indexed annuity for man aged 65</a:t>
            </a:r>
          </a:p>
          <a:p>
            <a:pPr lvl="1"/>
            <a:r>
              <a:rPr lang="en-AU" sz="2400" dirty="0" smtClean="0"/>
              <a:t>Single factor (10%), not adjusted for age or for prevailing interest rates</a:t>
            </a:r>
          </a:p>
          <a:p>
            <a:r>
              <a:rPr lang="en-AU" sz="2800" dirty="0" smtClean="0"/>
              <a:t>This equivalent income added to any other income (of individual or couple), the total subject to the tapered means test</a:t>
            </a:r>
          </a:p>
          <a:p>
            <a:pPr lvl="1"/>
            <a:r>
              <a:rPr lang="en-AU" sz="2400" dirty="0" smtClean="0"/>
              <a:t>With ‘free areas’ and no separate threshold for assessable assets)</a:t>
            </a:r>
          </a:p>
          <a:p>
            <a:pPr lvl="1"/>
            <a:r>
              <a:rPr lang="en-AU" sz="2400" dirty="0" smtClean="0"/>
              <a:t>50% taper above free areas</a:t>
            </a:r>
          </a:p>
          <a:p>
            <a:pPr lvl="1"/>
            <a:r>
              <a:rPr lang="en-AU" sz="2400" dirty="0" smtClean="0"/>
              <a:t>Annuities treated directly as income, including return-of-capital component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365" y="765175"/>
            <a:ext cx="12030635" cy="1143000"/>
          </a:xfrm>
        </p:spPr>
        <p:txBody>
          <a:bodyPr/>
          <a:lstStyle/>
          <a:p>
            <a:r>
              <a:rPr lang="en-AU" dirty="0" smtClean="0"/>
              <a:t>Basis of original 1960s merged means test (</a:t>
            </a:r>
            <a:r>
              <a:rPr lang="en-AU" dirty="0" err="1" smtClean="0"/>
              <a:t>Kewley</a:t>
            </a:r>
            <a:r>
              <a:rPr lang="en-AU" dirty="0" smtClean="0"/>
              <a:t> 1973)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654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23191"/>
            <a:ext cx="10972800" cy="4802972"/>
          </a:xfrm>
        </p:spPr>
        <p:txBody>
          <a:bodyPr/>
          <a:lstStyle/>
          <a:p>
            <a:r>
              <a:rPr lang="en-AU" sz="2800" dirty="0" smtClean="0"/>
              <a:t>Conversion factor of assessable assets into equivalent income </a:t>
            </a:r>
          </a:p>
          <a:p>
            <a:pPr lvl="1"/>
            <a:r>
              <a:rPr lang="en-AU" sz="2400" dirty="0" smtClean="0"/>
              <a:t>Current market price of annuity for man aged 67 (or couple with survivor benefits) is under 5%</a:t>
            </a:r>
          </a:p>
          <a:p>
            <a:pPr lvl="1"/>
            <a:r>
              <a:rPr lang="en-AU" sz="2400" dirty="0" smtClean="0"/>
              <a:t>Case for applying different standard</a:t>
            </a:r>
          </a:p>
          <a:p>
            <a:pPr lvl="2"/>
            <a:r>
              <a:rPr lang="en-AU" sz="2000" dirty="0" smtClean="0"/>
              <a:t>No profit margin</a:t>
            </a:r>
          </a:p>
          <a:p>
            <a:pPr lvl="2"/>
            <a:r>
              <a:rPr lang="en-AU" sz="2000" dirty="0" smtClean="0"/>
              <a:t>No adjustment for possible selection bias</a:t>
            </a:r>
          </a:p>
          <a:p>
            <a:pPr lvl="2"/>
            <a:r>
              <a:rPr lang="en-AU" sz="2000" dirty="0" smtClean="0"/>
              <a:t>No residual benefit</a:t>
            </a:r>
          </a:p>
          <a:p>
            <a:pPr lvl="2"/>
            <a:r>
              <a:rPr lang="en-AU" sz="2000" dirty="0" smtClean="0"/>
              <a:t>Presumption of real interest rates higher than right now (say, 2-3%)</a:t>
            </a:r>
          </a:p>
          <a:p>
            <a:pPr lvl="1"/>
            <a:r>
              <a:rPr lang="en-AU" sz="2400" dirty="0" smtClean="0"/>
              <a:t>Suggests factor of around </a:t>
            </a:r>
            <a:r>
              <a:rPr lang="en-AU" sz="2400" dirty="0" smtClean="0"/>
              <a:t>6%, </a:t>
            </a:r>
            <a:r>
              <a:rPr lang="en-AU" sz="2400" dirty="0" smtClean="0"/>
              <a:t>with no adjustment for prevailing interest </a:t>
            </a:r>
            <a:r>
              <a:rPr lang="en-AU" sz="2400" dirty="0" smtClean="0"/>
              <a:t>rates (6.3% without reversion; 5.5% with reversion)</a:t>
            </a:r>
            <a:endParaRPr lang="en-AU" sz="2400" dirty="0" smtClean="0"/>
          </a:p>
          <a:p>
            <a:r>
              <a:rPr lang="en-AU" sz="2800" dirty="0" smtClean="0"/>
              <a:t>Annuities actually purchased to be treated as income</a:t>
            </a:r>
          </a:p>
          <a:p>
            <a:r>
              <a:rPr lang="en-AU" sz="2800" dirty="0" smtClean="0"/>
              <a:t>No separate assets test threshold, just income test free areas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558016"/>
          </a:xfrm>
        </p:spPr>
        <p:txBody>
          <a:bodyPr/>
          <a:lstStyle/>
          <a:p>
            <a:r>
              <a:rPr lang="en-AU" dirty="0" smtClean="0"/>
              <a:t>Applying original model today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342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Assets threshold (if no other income)</a:t>
            </a:r>
          </a:p>
          <a:p>
            <a:pPr lvl="1"/>
            <a:r>
              <a:rPr lang="en-AU" sz="2400" dirty="0" smtClean="0"/>
              <a:t>$</a:t>
            </a:r>
            <a:r>
              <a:rPr lang="en-AU" sz="2400" dirty="0" smtClean="0"/>
              <a:t>133,467 </a:t>
            </a:r>
            <a:r>
              <a:rPr lang="en-AU" sz="2400" dirty="0" smtClean="0"/>
              <a:t>for couple (when income test threshold is reached)</a:t>
            </a:r>
          </a:p>
          <a:p>
            <a:pPr lvl="1"/>
            <a:r>
              <a:rPr lang="en-AU" sz="2400" dirty="0" smtClean="0"/>
              <a:t>Compared to $394,500 for home-owning couple at present</a:t>
            </a:r>
          </a:p>
          <a:p>
            <a:r>
              <a:rPr lang="en-AU" sz="2800" dirty="0" smtClean="0"/>
              <a:t>Effective taper above threshold</a:t>
            </a:r>
          </a:p>
          <a:p>
            <a:pPr lvl="1"/>
            <a:r>
              <a:rPr lang="en-AU" sz="2400" dirty="0" smtClean="0"/>
              <a:t>3% (6% </a:t>
            </a:r>
            <a:r>
              <a:rPr lang="en-AU" sz="2400" dirty="0" smtClean="0"/>
              <a:t>conversion factor halved by 50% income test taper)</a:t>
            </a:r>
          </a:p>
          <a:p>
            <a:pPr lvl="1"/>
            <a:r>
              <a:rPr lang="en-AU" sz="2400" dirty="0" smtClean="0"/>
              <a:t>Compared to 7.8% currently (3.9% previously)</a:t>
            </a:r>
          </a:p>
          <a:p>
            <a:r>
              <a:rPr lang="en-AU" sz="2800" dirty="0" smtClean="0"/>
              <a:t>Cut-out points</a:t>
            </a:r>
          </a:p>
          <a:p>
            <a:pPr lvl="1"/>
            <a:r>
              <a:rPr lang="en-AU" sz="2400" dirty="0" smtClean="0"/>
              <a:t>$</a:t>
            </a:r>
            <a:r>
              <a:rPr lang="en-AU" sz="2400" dirty="0" smtClean="0"/>
              <a:t>.... </a:t>
            </a:r>
            <a:r>
              <a:rPr lang="en-AU" sz="2400" dirty="0" smtClean="0"/>
              <a:t>when </a:t>
            </a:r>
            <a:r>
              <a:rPr lang="en-AU" sz="2400" dirty="0" smtClean="0"/>
              <a:t>income test cut-out reached by couple</a:t>
            </a:r>
          </a:p>
          <a:p>
            <a:pPr lvl="1"/>
            <a:r>
              <a:rPr lang="en-AU" sz="2400" dirty="0" smtClean="0"/>
              <a:t>Compared to $863,500 for home-owning couple at present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of original merged means test model today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483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830" y="1663643"/>
            <a:ext cx="8110415" cy="486624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1128171"/>
          </a:xfrm>
        </p:spPr>
        <p:txBody>
          <a:bodyPr/>
          <a:lstStyle/>
          <a:p>
            <a:r>
              <a:rPr lang="en-AU" dirty="0" smtClean="0"/>
              <a:t>Impact of original merged means test model today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796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195" y="1583454"/>
            <a:ext cx="8261990" cy="495719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of original merged means test model today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716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417" y="1356715"/>
            <a:ext cx="10972800" cy="4210050"/>
          </a:xfrm>
        </p:spPr>
        <p:txBody>
          <a:bodyPr/>
          <a:lstStyle/>
          <a:p>
            <a:r>
              <a:rPr lang="en-AU" sz="2800" dirty="0" smtClean="0"/>
              <a:t>Introduce assessable assets thresholds</a:t>
            </a:r>
          </a:p>
          <a:p>
            <a:pPr lvl="1"/>
            <a:r>
              <a:rPr lang="en-AU" sz="2400" dirty="0" smtClean="0"/>
              <a:t>Limit losers amongst those with modest assets</a:t>
            </a:r>
          </a:p>
          <a:p>
            <a:pPr lvl="1"/>
            <a:r>
              <a:rPr lang="en-AU" sz="2400" dirty="0" smtClean="0"/>
              <a:t>Keep higher threshold for renters than home-owners (difference perhaps linked to value of modest home – say, at first or second decile)</a:t>
            </a:r>
          </a:p>
          <a:p>
            <a:r>
              <a:rPr lang="en-AU" sz="2800" dirty="0" smtClean="0"/>
              <a:t>Adjust income test thresholds</a:t>
            </a:r>
          </a:p>
          <a:p>
            <a:pPr lvl="1"/>
            <a:r>
              <a:rPr lang="en-AU" sz="2400" dirty="0" smtClean="0"/>
              <a:t>Alternative way to limit </a:t>
            </a:r>
            <a:r>
              <a:rPr lang="en-AU" sz="2400" dirty="0" smtClean="0"/>
              <a:t>losers</a:t>
            </a:r>
          </a:p>
          <a:p>
            <a:r>
              <a:rPr lang="en-AU" sz="2800" dirty="0" smtClean="0"/>
              <a:t>Apply slightly higher conversion factor (say, 7%)</a:t>
            </a:r>
          </a:p>
          <a:p>
            <a:pPr lvl="1"/>
            <a:r>
              <a:rPr lang="en-AU" sz="2400" dirty="0" smtClean="0"/>
              <a:t>Rewarding those who actually purchase annuities, limiting gains for rich</a:t>
            </a:r>
            <a:endParaRPr lang="en-AU" sz="2400" dirty="0" smtClean="0"/>
          </a:p>
          <a:p>
            <a:r>
              <a:rPr lang="en-AU" sz="2800" dirty="0" smtClean="0"/>
              <a:t>Phase in inclusion of home value </a:t>
            </a:r>
          </a:p>
          <a:p>
            <a:pPr lvl="1"/>
            <a:r>
              <a:rPr lang="en-AU" sz="2400" dirty="0" smtClean="0"/>
              <a:t>Limit gains to high asset holders, more equal treatment of different assets</a:t>
            </a:r>
          </a:p>
          <a:p>
            <a:pPr lvl="1"/>
            <a:r>
              <a:rPr lang="en-AU" sz="2400" dirty="0" smtClean="0"/>
              <a:t>Perhaps with high threshold (say, at 8</a:t>
            </a:r>
            <a:r>
              <a:rPr lang="en-AU" sz="2400" baseline="30000" dirty="0" smtClean="0"/>
              <a:t>th</a:t>
            </a:r>
            <a:r>
              <a:rPr lang="en-AU" sz="2400" dirty="0" smtClean="0"/>
              <a:t> or 9</a:t>
            </a:r>
            <a:r>
              <a:rPr lang="en-AU" sz="2400" baseline="30000" dirty="0" smtClean="0"/>
              <a:t>th</a:t>
            </a:r>
            <a:r>
              <a:rPr lang="en-AU" sz="2400" dirty="0" smtClean="0"/>
              <a:t> decile) and phased in</a:t>
            </a:r>
          </a:p>
          <a:p>
            <a:pPr lvl="1"/>
            <a:r>
              <a:rPr lang="en-AU" sz="2400" dirty="0" smtClean="0"/>
              <a:t>May require option to purchase pension by borrowing from estate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4417" y="765175"/>
            <a:ext cx="10972800" cy="687107"/>
          </a:xfrm>
        </p:spPr>
        <p:txBody>
          <a:bodyPr/>
          <a:lstStyle/>
          <a:p>
            <a:r>
              <a:rPr lang="en-AU" dirty="0" smtClean="0"/>
              <a:t>Possible modifications to this original model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1532143"/>
      </p:ext>
    </p:extLst>
  </p:cSld>
  <p:clrMapOvr>
    <a:masterClrMapping/>
  </p:clrMapOvr>
</p:sld>
</file>

<file path=ppt/theme/theme1.xml><?xml version="1.0" encoding="utf-8"?>
<a:theme xmlns:a="http://schemas.openxmlformats.org/drawingml/2006/main" name="ANUPowerpointTemplate2010">
  <a:themeElements>
    <a:clrScheme name="ANUPowerpointTemplate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UPowerpointTemplate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UPowerpointTemplate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 ANU-ANIPP MASTER Presentation1</Template>
  <TotalTime>3026</TotalTime>
  <Words>1132</Words>
  <Application>Microsoft Office PowerPoint</Application>
  <PresentationFormat>Widescreen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ANUPowerpointTemplate2010</vt:lpstr>
      <vt:lpstr>Exploring merged means test options</vt:lpstr>
      <vt:lpstr>Key assumption</vt:lpstr>
      <vt:lpstr>Problems of current separate income and assets tests</vt:lpstr>
      <vt:lpstr>Basis of original 1960s merged means test (Kewley 1973)</vt:lpstr>
      <vt:lpstr>Applying original model today</vt:lpstr>
      <vt:lpstr>Impact of original merged means test model today</vt:lpstr>
      <vt:lpstr>Impact of original merged means test model today</vt:lpstr>
      <vt:lpstr>Impact of original merged means test model today</vt:lpstr>
      <vt:lpstr>Possible modifications to this original model</vt:lpstr>
      <vt:lpstr>Impact of modified version, assets thresholds $100,000 (home-owner), $350,000 (non-home-owner)</vt:lpstr>
      <vt:lpstr>Impact of modified version, assets thresholds $100,000 (home-owner), $350,000 (non-home-owner)</vt:lpstr>
      <vt:lpstr>Impact of modified version, assets thresholds $100,000 (home-owner), $350,000 (non-home-owner)</vt:lpstr>
      <vt:lpstr>Other means test options</vt:lpstr>
      <vt:lpstr>PowerPoint Presentation</vt:lpstr>
      <vt:lpstr>Re-establishing focus on retirement income streams</vt:lpstr>
    </vt:vector>
  </TitlesOfParts>
  <Company>The Australian National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merged means test options</dc:title>
  <dc:creator>Andrew Podger</dc:creator>
  <cp:lastModifiedBy>Andrew Podger</cp:lastModifiedBy>
  <cp:revision>26</cp:revision>
  <cp:lastPrinted>2019-10-23T04:11:12Z</cp:lastPrinted>
  <dcterms:created xsi:type="dcterms:W3CDTF">2019-10-23T02:21:56Z</dcterms:created>
  <dcterms:modified xsi:type="dcterms:W3CDTF">2019-11-20T00:29:26Z</dcterms:modified>
</cp:coreProperties>
</file>